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90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76" r:id="rId15"/>
    <p:sldId id="377" r:id="rId16"/>
    <p:sldId id="378" r:id="rId17"/>
    <p:sldId id="380" r:id="rId18"/>
    <p:sldId id="381" r:id="rId19"/>
    <p:sldId id="382" r:id="rId20"/>
    <p:sldId id="384" r:id="rId21"/>
    <p:sldId id="385" r:id="rId22"/>
    <p:sldId id="386" r:id="rId23"/>
    <p:sldId id="387" r:id="rId24"/>
    <p:sldId id="388" r:id="rId25"/>
    <p:sldId id="38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5" Type="http://schemas.openxmlformats.org/officeDocument/2006/relationships/image" Target="../media/image30.emf"/><Relationship Id="rId4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9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77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4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0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9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7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5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8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0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9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6B92C-10C6-164C-9407-7DF5AE876572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DEE94-84AB-4E45-974A-ABBD0F90A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aibal.sarkar@iitb.ac.i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1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0.emf"/><Relationship Id="rId3" Type="http://schemas.openxmlformats.org/officeDocument/2006/relationships/image" Target="../media/image34.png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f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47.tif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7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59.tiff"/><Relationship Id="rId7" Type="http://schemas.openxmlformats.org/officeDocument/2006/relationships/image" Target="../media/image61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60.tiff"/><Relationship Id="rId9" Type="http://schemas.openxmlformats.org/officeDocument/2006/relationships/image" Target="../media/image6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tiff"/><Relationship Id="rId5" Type="http://schemas.openxmlformats.org/officeDocument/2006/relationships/image" Target="../media/image67.tiff"/><Relationship Id="rId4" Type="http://schemas.openxmlformats.org/officeDocument/2006/relationships/image" Target="../media/image6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7" Type="http://schemas.openxmlformats.org/officeDocument/2006/relationships/image" Target="../media/image59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tiff"/><Relationship Id="rId5" Type="http://schemas.openxmlformats.org/officeDocument/2006/relationships/image" Target="../media/image72.tiff"/><Relationship Id="rId4" Type="http://schemas.openxmlformats.org/officeDocument/2006/relationships/image" Target="../media/image7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tiff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7279" y="0"/>
            <a:ext cx="2600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imes New Roman"/>
                <a:cs typeface="Times New Roman"/>
              </a:rPr>
              <a:t>EN 204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2923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Material Science for Energy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2037" y="2383147"/>
            <a:ext cx="1830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/>
                <a:cs typeface="Times New Roman"/>
              </a:rPr>
              <a:t>Class 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488" y="4143158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Shaibal K Sarkar</a:t>
            </a:r>
          </a:p>
          <a:p>
            <a:pPr algn="ctr"/>
            <a:r>
              <a:rPr lang="en-US" sz="3200" dirty="0">
                <a:latin typeface="Times New Roman"/>
                <a:cs typeface="Times New Roman"/>
              </a:rPr>
              <a:t>Department of Energy Science and Engineering</a:t>
            </a:r>
          </a:p>
          <a:p>
            <a:pPr algn="ctr"/>
            <a:r>
              <a:rPr lang="en-US" sz="3200" dirty="0">
                <a:latin typeface="Times New Roman"/>
                <a:cs typeface="Times New Roman"/>
                <a:hlinkClick r:id="rId2"/>
              </a:rPr>
              <a:t>shaibal.sarkar@iitb.ac.in</a:t>
            </a:r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5317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71587"/>
            <a:ext cx="3024188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9" y="4014787"/>
            <a:ext cx="2881313" cy="162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95437"/>
            <a:ext cx="4791075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243387"/>
            <a:ext cx="5072063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914399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Filled and Empty Donor/Acceptor Levels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41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finally get?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43337" y="1905000"/>
            <a:ext cx="5072063" cy="1852613"/>
            <a:chOff x="3843337" y="1905000"/>
            <a:chExt cx="5072063" cy="1852613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588" y="1905000"/>
              <a:ext cx="4791075" cy="842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337" y="2971800"/>
              <a:ext cx="5072063" cy="785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35170" name="Object 2"/>
          <p:cNvGraphicFramePr>
            <a:graphicFrameLocks noChangeAspect="1"/>
          </p:cNvGraphicFramePr>
          <p:nvPr/>
        </p:nvGraphicFramePr>
        <p:xfrm>
          <a:off x="666750" y="5181600"/>
          <a:ext cx="344805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5" imgW="1333500" imgH="355600" progId="Equation.3">
                  <p:embed/>
                </p:oleObj>
              </mc:Choice>
              <mc:Fallback>
                <p:oleObj name="Equation" r:id="rId5" imgW="1333500" imgH="355600" progId="Equation.3">
                  <p:embed/>
                  <p:pic>
                    <p:nvPicPr>
                      <p:cNvPr id="135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5181600"/>
                        <a:ext cx="3448050" cy="9191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1" name="Object 3"/>
          <p:cNvGraphicFramePr>
            <a:graphicFrameLocks noChangeAspect="1"/>
          </p:cNvGraphicFramePr>
          <p:nvPr/>
        </p:nvGraphicFramePr>
        <p:xfrm>
          <a:off x="4800600" y="5181600"/>
          <a:ext cx="3449638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7" imgW="1333500" imgH="355600" progId="Equation.3">
                  <p:embed/>
                </p:oleObj>
              </mc:Choice>
              <mc:Fallback>
                <p:oleObj name="Equation" r:id="rId7" imgW="1333500" imgH="355600" progId="Equation.3">
                  <p:embed/>
                  <p:pic>
                    <p:nvPicPr>
                      <p:cNvPr id="1351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181600"/>
                        <a:ext cx="3449638" cy="9191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368065" y="762000"/>
            <a:ext cx="5334000" cy="3104461"/>
            <a:chOff x="1600200" y="762000"/>
            <a:chExt cx="5334000" cy="310446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828800"/>
              <a:ext cx="1752600" cy="852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971800"/>
              <a:ext cx="1587302" cy="894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353699" y="762000"/>
              <a:ext cx="4580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00FF"/>
                  </a:solidFill>
                </a:rPr>
                <a:t>Donor and Acceptor Statistics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88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Lets continue from there..</a:t>
            </a:r>
          </a:p>
        </p:txBody>
      </p:sp>
      <p:graphicFrame>
        <p:nvGraphicFramePr>
          <p:cNvPr id="136195" name="Object 3"/>
          <p:cNvGraphicFramePr>
            <a:graphicFrameLocks noChangeAspect="1"/>
          </p:cNvGraphicFramePr>
          <p:nvPr/>
        </p:nvGraphicFramePr>
        <p:xfrm>
          <a:off x="457200" y="1676400"/>
          <a:ext cx="2711450" cy="50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3" imgW="1155700" imgH="215900" progId="Equation.3">
                  <p:embed/>
                </p:oleObj>
              </mc:Choice>
              <mc:Fallback>
                <p:oleObj name="Equation" r:id="rId3" imgW="1155700" imgH="215900" progId="Equation.3">
                  <p:embed/>
                  <p:pic>
                    <p:nvPicPr>
                      <p:cNvPr id="136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2711450" cy="506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457200" y="2667000"/>
          <a:ext cx="2617321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5" imgW="1155700" imgH="215900" progId="Equation.3">
                  <p:embed/>
                </p:oleObj>
              </mc:Choice>
              <mc:Fallback>
                <p:oleObj name="Equation" r:id="rId5" imgW="1155700" imgH="215900" progId="Equation.3">
                  <p:embed/>
                  <p:pic>
                    <p:nvPicPr>
                      <p:cNvPr id="136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67000"/>
                        <a:ext cx="2617321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7" name="Object 5"/>
          <p:cNvGraphicFramePr>
            <a:graphicFrameLocks noChangeAspect="1"/>
          </p:cNvGraphicFramePr>
          <p:nvPr/>
        </p:nvGraphicFramePr>
        <p:xfrm>
          <a:off x="5334000" y="1524000"/>
          <a:ext cx="2819400" cy="751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7" imgW="1333500" imgH="355600" progId="Equation.3">
                  <p:embed/>
                </p:oleObj>
              </mc:Choice>
              <mc:Fallback>
                <p:oleObj name="Equation" r:id="rId7" imgW="1333500" imgH="355600" progId="Equation.3">
                  <p:embed/>
                  <p:pic>
                    <p:nvPicPr>
                      <p:cNvPr id="136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524000"/>
                        <a:ext cx="2819400" cy="7515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635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8" name="Object 6"/>
          <p:cNvGraphicFramePr>
            <a:graphicFrameLocks noChangeAspect="1"/>
          </p:cNvGraphicFramePr>
          <p:nvPr/>
        </p:nvGraphicFramePr>
        <p:xfrm>
          <a:off x="5334000" y="2438400"/>
          <a:ext cx="2840038" cy="75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9" imgW="1333500" imgH="355600" progId="Equation.3">
                  <p:embed/>
                </p:oleObj>
              </mc:Choice>
              <mc:Fallback>
                <p:oleObj name="Equation" r:id="rId9" imgW="1333500" imgH="355600" progId="Equation.3">
                  <p:embed/>
                  <p:pic>
                    <p:nvPicPr>
                      <p:cNvPr id="1361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438400"/>
                        <a:ext cx="2840038" cy="756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635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369888" y="3733800"/>
            <a:ext cx="8401050" cy="2667000"/>
            <a:chOff x="369888" y="3733800"/>
            <a:chExt cx="8401050" cy="2667000"/>
          </a:xfrm>
        </p:grpSpPr>
        <p:graphicFrame>
          <p:nvGraphicFramePr>
            <p:cNvPr id="136199" name="Object 7"/>
            <p:cNvGraphicFramePr>
              <a:graphicFrameLocks noChangeAspect="1"/>
            </p:cNvGraphicFramePr>
            <p:nvPr/>
          </p:nvGraphicFramePr>
          <p:xfrm>
            <a:off x="2914650" y="4800600"/>
            <a:ext cx="280035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Equation" r:id="rId11" imgW="1244600" imgH="203200" progId="Equation.3">
                    <p:embed/>
                  </p:oleObj>
                </mc:Choice>
                <mc:Fallback>
                  <p:oleObj name="Equation" r:id="rId11" imgW="1244600" imgH="203200" progId="Equation.3">
                    <p:embed/>
                    <p:pic>
                      <p:nvPicPr>
                        <p:cNvPr id="13619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4650" y="4800600"/>
                          <a:ext cx="280035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03" name="Object 11"/>
            <p:cNvGraphicFramePr>
              <a:graphicFrameLocks noChangeAspect="1"/>
            </p:cNvGraphicFramePr>
            <p:nvPr/>
          </p:nvGraphicFramePr>
          <p:xfrm>
            <a:off x="369888" y="5715000"/>
            <a:ext cx="840105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Equation" r:id="rId13" imgW="4356100" imgH="355600" progId="Equation.3">
                    <p:embed/>
                  </p:oleObj>
                </mc:Choice>
                <mc:Fallback>
                  <p:oleObj name="Equation" r:id="rId13" imgW="4356100" imgH="355600" progId="Equation.3">
                    <p:embed/>
                    <p:pic>
                      <p:nvPicPr>
                        <p:cNvPr id="13620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888" y="5715000"/>
                          <a:ext cx="8401050" cy="685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305999" y="3733800"/>
              <a:ext cx="42472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00FF"/>
                  </a:solidFill>
                </a:rPr>
                <a:t>Charge neutrality condition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70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369888" y="2667000"/>
          <a:ext cx="84010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3" imgW="4356100" imgH="355600" progId="Equation.3">
                  <p:embed/>
                </p:oleObj>
              </mc:Choice>
              <mc:Fallback>
                <p:oleObj name="Equation" r:id="rId3" imgW="4356100" imgH="355600" progId="Equation.3">
                  <p:embed/>
                  <p:pic>
                    <p:nvPicPr>
                      <p:cNvPr id="1085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2667000"/>
                        <a:ext cx="84010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few derivations………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95600" y="838200"/>
            <a:ext cx="3204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</a:rPr>
              <a:t>Intrinsic Semiconductor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400" y="1752600"/>
            <a:ext cx="3873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Charge Balance Equation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48200" y="2362200"/>
            <a:ext cx="3352800" cy="1295400"/>
            <a:chOff x="4648200" y="2362200"/>
            <a:chExt cx="3352800" cy="1295400"/>
          </a:xfrm>
        </p:grpSpPr>
        <p:sp>
          <p:nvSpPr>
            <p:cNvPr id="18" name="Multiply 17"/>
            <p:cNvSpPr/>
            <p:nvPr/>
          </p:nvSpPr>
          <p:spPr>
            <a:xfrm>
              <a:off x="4648200" y="2362200"/>
              <a:ext cx="1066800" cy="1295400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6934200" y="2362200"/>
              <a:ext cx="1066800" cy="1295400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8547" name="Object 3"/>
          <p:cNvGraphicFramePr>
            <a:graphicFrameLocks noChangeAspect="1"/>
          </p:cNvGraphicFramePr>
          <p:nvPr/>
        </p:nvGraphicFramePr>
        <p:xfrm>
          <a:off x="228600" y="3810000"/>
          <a:ext cx="461682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5" imgW="2184400" imgH="215900" progId="Equation.3">
                  <p:embed/>
                </p:oleObj>
              </mc:Choice>
              <mc:Fallback>
                <p:oleObj name="Equation" r:id="rId5" imgW="2184400" imgH="215900" progId="Equation.3">
                  <p:embed/>
                  <p:pic>
                    <p:nvPicPr>
                      <p:cNvPr id="1085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10000"/>
                        <a:ext cx="461682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5"/>
          <p:cNvGraphicFramePr>
            <a:graphicFrameLocks noChangeAspect="1"/>
          </p:cNvGraphicFramePr>
          <p:nvPr/>
        </p:nvGraphicFramePr>
        <p:xfrm>
          <a:off x="228600" y="5715000"/>
          <a:ext cx="343138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7" imgW="1663700" imgH="406400" progId="Equation.3">
                  <p:embed/>
                </p:oleObj>
              </mc:Choice>
              <mc:Fallback>
                <p:oleObj name="Equation" r:id="rId7" imgW="1663700" imgH="406400" progId="Equation.3">
                  <p:embed/>
                  <p:pic>
                    <p:nvPicPr>
                      <p:cNvPr id="1085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715000"/>
                        <a:ext cx="343138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28600" y="5029200"/>
            <a:ext cx="2736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</a:rPr>
              <a:t>Intrinsic Fermi Level</a:t>
            </a:r>
          </a:p>
        </p:txBody>
      </p:sp>
    </p:spTree>
    <p:extLst>
      <p:ext uri="{BB962C8B-B14F-4D97-AF65-F5344CB8AC3E}">
        <p14:creationId xmlns:p14="http://schemas.microsoft.com/office/powerpoint/2010/main" val="406554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635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Equilibrium Carrier Concentrations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61127" y="993770"/>
            <a:ext cx="3814273" cy="777191"/>
            <a:chOff x="2561127" y="993770"/>
            <a:chExt cx="3814273" cy="77719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285" y="1045399"/>
              <a:ext cx="3321665" cy="6039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2561127" y="993770"/>
              <a:ext cx="3814273" cy="777191"/>
            </a:xfrm>
            <a:prstGeom prst="round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168" y="2364856"/>
            <a:ext cx="8064232" cy="777191"/>
            <a:chOff x="597168" y="2364856"/>
            <a:chExt cx="8064232" cy="777191"/>
          </a:xfrm>
        </p:grpSpPr>
        <p:graphicFrame>
          <p:nvGraphicFramePr>
            <p:cNvPr id="7" name="Object 3"/>
            <p:cNvGraphicFramePr>
              <a:graphicFrameLocks noChangeAspect="1"/>
            </p:cNvGraphicFramePr>
            <p:nvPr/>
          </p:nvGraphicFramePr>
          <p:xfrm>
            <a:off x="5151927" y="2453013"/>
            <a:ext cx="3080499" cy="575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6" name="Equation" r:id="rId4" imgW="1155700" imgH="215900" progId="Equation.3">
                    <p:embed/>
                  </p:oleObj>
                </mc:Choice>
                <mc:Fallback>
                  <p:oleObj name="Equation" r:id="rId4" imgW="1155700" imgH="215900" progId="Equation.3">
                    <p:embed/>
                    <p:pic>
                      <p:nvPicPr>
                        <p:cNvPr id="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1927" y="2453013"/>
                          <a:ext cx="3080499" cy="575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1328459" y="2452967"/>
            <a:ext cx="2973559" cy="555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7" name="Equation" r:id="rId6" imgW="1155700" imgH="215900" progId="Equation.3">
                    <p:embed/>
                  </p:oleObj>
                </mc:Choice>
                <mc:Fallback>
                  <p:oleObj name="Equation" r:id="rId6" imgW="1155700" imgH="215900" progId="Equation.3">
                    <p:embed/>
                    <p:pic>
                      <p:nvPicPr>
                        <p:cNvPr id="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459" y="2452967"/>
                          <a:ext cx="2973559" cy="555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ounded Rectangle 12"/>
            <p:cNvSpPr/>
            <p:nvPr/>
          </p:nvSpPr>
          <p:spPr>
            <a:xfrm>
              <a:off x="597168" y="2364856"/>
              <a:ext cx="8064232" cy="777191"/>
            </a:xfrm>
            <a:prstGeom prst="round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7168" y="3584056"/>
            <a:ext cx="8064232" cy="1076844"/>
            <a:chOff x="597168" y="3584056"/>
            <a:chExt cx="8064232" cy="1076844"/>
          </a:xfrm>
        </p:grpSpPr>
        <p:graphicFrame>
          <p:nvGraphicFramePr>
            <p:cNvPr id="10" name="Object 5"/>
            <p:cNvGraphicFramePr>
              <a:graphicFrameLocks noChangeAspect="1"/>
            </p:cNvGraphicFramePr>
            <p:nvPr/>
          </p:nvGraphicFramePr>
          <p:xfrm>
            <a:off x="902733" y="3629499"/>
            <a:ext cx="3203144" cy="8538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8" name="Equation" r:id="rId8" imgW="1333500" imgH="355600" progId="Equation.3">
                    <p:embed/>
                  </p:oleObj>
                </mc:Choice>
                <mc:Fallback>
                  <p:oleObj name="Equation" r:id="rId8" imgW="1333500" imgH="355600" progId="Equation.3">
                    <p:embed/>
                    <p:pic>
                      <p:nvPicPr>
                        <p:cNvPr id="1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2733" y="3629499"/>
                          <a:ext cx="3203144" cy="8538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635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6"/>
            <p:cNvGraphicFramePr>
              <a:graphicFrameLocks noChangeAspect="1"/>
            </p:cNvGraphicFramePr>
            <p:nvPr/>
          </p:nvGraphicFramePr>
          <p:xfrm>
            <a:off x="4985622" y="3622845"/>
            <a:ext cx="3226590" cy="859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9" name="Equation" r:id="rId10" imgW="1333500" imgH="355600" progId="Equation.3">
                    <p:embed/>
                  </p:oleObj>
                </mc:Choice>
                <mc:Fallback>
                  <p:oleObj name="Equation" r:id="rId10" imgW="1333500" imgH="355600" progId="Equation.3">
                    <p:embed/>
                    <p:pic>
                      <p:nvPicPr>
                        <p:cNvPr id="1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5622" y="3622845"/>
                          <a:ext cx="3226590" cy="859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635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ounded Rectangle 14"/>
            <p:cNvSpPr/>
            <p:nvPr/>
          </p:nvSpPr>
          <p:spPr>
            <a:xfrm>
              <a:off x="597168" y="3584056"/>
              <a:ext cx="8064232" cy="1076844"/>
            </a:xfrm>
            <a:prstGeom prst="round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7268" y="5146156"/>
            <a:ext cx="8927832" cy="1026044"/>
            <a:chOff x="127268" y="5146156"/>
            <a:chExt cx="8927832" cy="1026044"/>
          </a:xfrm>
        </p:grpSpPr>
        <p:graphicFrame>
          <p:nvGraphicFramePr>
            <p:cNvPr id="14" name="Object 11"/>
            <p:cNvGraphicFramePr>
              <a:graphicFrameLocks noChangeAspect="1"/>
            </p:cNvGraphicFramePr>
            <p:nvPr/>
          </p:nvGraphicFramePr>
          <p:xfrm>
            <a:off x="214678" y="5252643"/>
            <a:ext cx="8746402" cy="735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0" name="Equation" r:id="rId12" imgW="4356100" imgH="355600" progId="Equation.3">
                    <p:embed/>
                  </p:oleObj>
                </mc:Choice>
                <mc:Fallback>
                  <p:oleObj name="Equation" r:id="rId12" imgW="4356100" imgH="355600" progId="Equation.3">
                    <p:embed/>
                    <p:pic>
                      <p:nvPicPr>
                        <p:cNvPr id="14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678" y="5252643"/>
                          <a:ext cx="8746402" cy="735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ounded Rectangle 15"/>
            <p:cNvSpPr/>
            <p:nvPr/>
          </p:nvSpPr>
          <p:spPr>
            <a:xfrm>
              <a:off x="127268" y="5146156"/>
              <a:ext cx="8927832" cy="1026044"/>
            </a:xfrm>
            <a:prstGeom prst="round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39129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6787" y="687982"/>
            <a:ext cx="5461897" cy="303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-5543"/>
            <a:ext cx="9144000" cy="6001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Intrinsic Carrier Concentrations vs. Temperature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836" y="1201354"/>
            <a:ext cx="1348154" cy="101990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90" y="5698783"/>
            <a:ext cx="3618059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90" y="2412789"/>
            <a:ext cx="2810510" cy="168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2921"/>
            <a:ext cx="3136900" cy="647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04922"/>
            <a:ext cx="30988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1122"/>
            <a:ext cx="4076700" cy="66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0" y="4970422"/>
            <a:ext cx="2197100" cy="635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84484" y="4677763"/>
            <a:ext cx="4394200" cy="1569660"/>
          </a:xfrm>
          <a:prstGeom prst="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400" i="1" dirty="0" err="1">
                <a:solidFill>
                  <a:srgbClr val="FF0000"/>
                </a:solidFill>
                <a:latin typeface="Times New Roman" charset="0"/>
                <a:ea typeface="Calibri" charset="0"/>
              </a:rPr>
              <a:t>n</a:t>
            </a:r>
            <a:r>
              <a:rPr lang="en-US" sz="2400" i="1" baseline="-25000" dirty="0" err="1">
                <a:solidFill>
                  <a:srgbClr val="FF0000"/>
                </a:solidFill>
                <a:latin typeface="Times New Roman" charset="0"/>
                <a:ea typeface="Calibri" charset="0"/>
              </a:rPr>
              <a:t>i</a:t>
            </a:r>
            <a:r>
              <a:rPr lang="en-US" sz="2400" i="1" baseline="-25000" dirty="0">
                <a:latin typeface="Times New Roman" charset="0"/>
                <a:ea typeface="Calibri" charset="0"/>
              </a:rPr>
              <a:t> </a:t>
            </a:r>
            <a:r>
              <a:rPr lang="en-US" sz="2400" dirty="0">
                <a:latin typeface="Times New Roman" charset="0"/>
                <a:ea typeface="Calibri" charset="0"/>
              </a:rPr>
              <a:t>is very sensitive to temperature</a:t>
            </a:r>
            <a:endParaRPr lang="en-GB" sz="2400" dirty="0">
              <a:latin typeface="Times New Roman" charset="0"/>
              <a:ea typeface="Calibri" charset="0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Times New Roman" charset="0"/>
                <a:ea typeface="Calibri" charset="0"/>
              </a:rPr>
              <a:t>in Silicon,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Times New Roman" charset="0"/>
                <a:ea typeface="Calibri" charset="0"/>
                <a:cs typeface="Times New Roman" charset="0"/>
              </a:rPr>
              <a:t>Increasing </a:t>
            </a:r>
            <a:r>
              <a:rPr lang="en-US" sz="2400" i="1" dirty="0">
                <a:latin typeface="Times New Roman" charset="0"/>
                <a:ea typeface="Calibri" charset="0"/>
                <a:cs typeface="Times New Roman" charset="0"/>
              </a:rPr>
              <a:t>T</a:t>
            </a:r>
            <a:r>
              <a:rPr lang="en-US" sz="2400" dirty="0">
                <a:latin typeface="Times New Roman" charset="0"/>
                <a:ea typeface="Calibri" charset="0"/>
                <a:cs typeface="Times New Roman" charset="0"/>
              </a:rPr>
              <a:t> = 300 → 330 K </a:t>
            </a:r>
          </a:p>
          <a:p>
            <a:pPr>
              <a:spcAft>
                <a:spcPts val="0"/>
              </a:spcAft>
            </a:pPr>
            <a:r>
              <a:rPr lang="en-US" sz="2400" i="1" dirty="0">
                <a:latin typeface="Times New Roman" charset="0"/>
                <a:ea typeface="Calibri" charset="0"/>
                <a:cs typeface="Times New Roman" charset="0"/>
              </a:rPr>
              <a:t>Results </a:t>
            </a:r>
            <a:r>
              <a:rPr lang="en-US" sz="2400" i="1" dirty="0" err="1">
                <a:latin typeface="Times New Roman" charset="0"/>
                <a:ea typeface="Calibri" charset="0"/>
                <a:cs typeface="Times New Roman" charset="0"/>
              </a:rPr>
              <a:t>n</a:t>
            </a:r>
            <a:r>
              <a:rPr lang="en-US" sz="2400" i="1" baseline="-25000" dirty="0" err="1">
                <a:latin typeface="Times New Roman" charset="0"/>
                <a:ea typeface="Calibri" charset="0"/>
                <a:cs typeface="Times New Roman" charset="0"/>
              </a:rPr>
              <a:t>i</a:t>
            </a:r>
            <a:r>
              <a:rPr lang="en-US" sz="2400" dirty="0">
                <a:latin typeface="Times New Roman" charset="0"/>
                <a:ea typeface="Calibri" charset="0"/>
                <a:cs typeface="Times New Roman" charset="0"/>
              </a:rPr>
              <a:t> = 10</a:t>
            </a:r>
            <a:r>
              <a:rPr lang="en-US" sz="2400" baseline="30000" dirty="0">
                <a:latin typeface="Times New Roman" charset="0"/>
                <a:ea typeface="Calibri" charset="0"/>
                <a:cs typeface="Times New Roman" charset="0"/>
              </a:rPr>
              <a:t>10</a:t>
            </a:r>
            <a:r>
              <a:rPr lang="en-US" sz="2400" dirty="0">
                <a:latin typeface="Times New Roman" charset="0"/>
                <a:ea typeface="Calibri" charset="0"/>
                <a:cs typeface="Times New Roman" charset="0"/>
              </a:rPr>
              <a:t> → 10</a:t>
            </a:r>
            <a:r>
              <a:rPr lang="en-US" sz="2400" baseline="30000" dirty="0">
                <a:latin typeface="Times New Roman" charset="0"/>
                <a:ea typeface="Calibri" charset="0"/>
                <a:cs typeface="Times New Roman" charset="0"/>
              </a:rPr>
              <a:t>11</a:t>
            </a:r>
            <a:r>
              <a:rPr lang="en-US" sz="2400" dirty="0">
                <a:latin typeface="Times New Roman" charset="0"/>
                <a:ea typeface="Calibri" charset="0"/>
                <a:cs typeface="Times New Roman" charset="0"/>
              </a:rPr>
              <a:t> cm</a:t>
            </a:r>
            <a:r>
              <a:rPr lang="en-US" sz="2400" baseline="30000" dirty="0">
                <a:latin typeface="Times New Roman" charset="0"/>
                <a:ea typeface="Calibri" charset="0"/>
                <a:cs typeface="Times New Roman" charset="0"/>
              </a:rPr>
              <a:t>-3</a:t>
            </a:r>
            <a:endParaRPr lang="en-GB" sz="2400" dirty="0">
              <a:effectLst/>
              <a:latin typeface="Times New Roman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08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-5543"/>
            <a:ext cx="9144000" cy="6001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Intrinsic Carrier Concentrations vs. Temperature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73" t="4128" r="37946" b="27429"/>
          <a:stretch/>
        </p:blipFill>
        <p:spPr bwMode="auto">
          <a:xfrm>
            <a:off x="1917700" y="732663"/>
            <a:ext cx="4940301" cy="61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708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-5543"/>
            <a:ext cx="9144000" cy="6001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Intrinsic Carrier Concentrations vs. Temperature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21" y="1549399"/>
            <a:ext cx="102036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21" y="960118"/>
            <a:ext cx="4505766" cy="37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73" t="4128" r="37946" b="27429"/>
          <a:stretch/>
        </p:blipFill>
        <p:spPr bwMode="auto">
          <a:xfrm>
            <a:off x="4751413" y="698500"/>
            <a:ext cx="4189387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5277" y="5077197"/>
            <a:ext cx="3653840" cy="1569660"/>
          </a:xfrm>
          <a:prstGeom prst="rect">
            <a:avLst/>
          </a:prstGeom>
          <a:ln w="508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charset="0"/>
                <a:ea typeface="Calibri" charset="0"/>
              </a:rPr>
              <a:t>Calculate and show position of Fermi level in </a:t>
            </a:r>
            <a:r>
              <a:rPr lang="en-US" sz="2400" b="1" u="sng" dirty="0">
                <a:solidFill>
                  <a:srgbClr val="FF0000"/>
                </a:solidFill>
                <a:latin typeface="Times New Roman" charset="0"/>
                <a:ea typeface="Calibri" charset="0"/>
              </a:rPr>
              <a:t>doped</a:t>
            </a:r>
            <a:r>
              <a:rPr lang="en-US" sz="2400" b="1" dirty="0">
                <a:latin typeface="Times New Roman" charset="0"/>
                <a:ea typeface="Calibri" charset="0"/>
              </a:rPr>
              <a:t> Ge (10</a:t>
            </a:r>
            <a:r>
              <a:rPr lang="en-US" sz="2400" b="1" baseline="30000" dirty="0">
                <a:latin typeface="Times New Roman" charset="0"/>
                <a:ea typeface="Calibri" charset="0"/>
              </a:rPr>
              <a:t>16</a:t>
            </a:r>
            <a:r>
              <a:rPr lang="en-US" sz="2400" b="1" dirty="0">
                <a:latin typeface="Times New Roman" charset="0"/>
                <a:ea typeface="Calibri" charset="0"/>
              </a:rPr>
              <a:t> cm</a:t>
            </a:r>
            <a:r>
              <a:rPr lang="en-US" sz="2400" b="1" baseline="30000" dirty="0">
                <a:latin typeface="Times New Roman" charset="0"/>
                <a:ea typeface="Calibri" charset="0"/>
              </a:rPr>
              <a:t>‑3</a:t>
            </a:r>
            <a:r>
              <a:rPr lang="en-US" sz="2400" b="1" dirty="0">
                <a:latin typeface="Times New Roman" charset="0"/>
                <a:ea typeface="Calibri" charset="0"/>
              </a:rPr>
              <a:t> n-type impurities) at -15 </a:t>
            </a:r>
            <a:r>
              <a:rPr lang="en-US" sz="2400" b="1" baseline="30000" dirty="0" err="1">
                <a:latin typeface="Times New Roman" charset="0"/>
                <a:ea typeface="Calibri" charset="0"/>
              </a:rPr>
              <a:t>o</a:t>
            </a:r>
            <a:r>
              <a:rPr lang="en-US" sz="2400" b="1" dirty="0" err="1">
                <a:latin typeface="Times New Roman" charset="0"/>
                <a:ea typeface="Calibri" charset="0"/>
              </a:rPr>
              <a:t>C</a:t>
            </a:r>
            <a:r>
              <a:rPr lang="en-US" sz="2400" b="1" dirty="0">
                <a:latin typeface="Times New Roman" charset="0"/>
                <a:ea typeface="Calibri" charset="0"/>
              </a:rPr>
              <a:t>,</a:t>
            </a:r>
            <a:r>
              <a:rPr lang="en-GB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2701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635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Equilibrium Carrier Concentrations</a:t>
            </a:r>
          </a:p>
        </p:txBody>
      </p:sp>
      <p:graphicFrame>
        <p:nvGraphicFramePr>
          <p:cNvPr id="14" name="Object 11"/>
          <p:cNvGraphicFramePr>
            <a:graphicFrameLocks noChangeAspect="1"/>
          </p:cNvGraphicFramePr>
          <p:nvPr/>
        </p:nvGraphicFramePr>
        <p:xfrm>
          <a:off x="198799" y="3551471"/>
          <a:ext cx="8746402" cy="735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3" imgW="4356100" imgH="355600" progId="Equation.3">
                  <p:embed/>
                </p:oleObj>
              </mc:Choice>
              <mc:Fallback>
                <p:oleObj name="Equation" r:id="rId3" imgW="4356100" imgH="355600" progId="Equation.3">
                  <p:embed/>
                  <p:pic>
                    <p:nvPicPr>
                      <p:cNvPr id="1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99" y="3551471"/>
                        <a:ext cx="8746402" cy="735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5494" y="988152"/>
            <a:ext cx="4051109" cy="461665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Considering </a:t>
            </a:r>
            <a:r>
              <a:rPr lang="en-US" sz="2400" i="1" dirty="0"/>
              <a:t>n</a:t>
            </a:r>
            <a:r>
              <a:rPr lang="en-US" sz="2400" dirty="0"/>
              <a:t> type doping only</a:t>
            </a:r>
          </a:p>
        </p:txBody>
      </p:sp>
      <p:sp>
        <p:nvSpPr>
          <p:cNvPr id="3" name="Cross 2"/>
          <p:cNvSpPr/>
          <p:nvPr/>
        </p:nvSpPr>
        <p:spPr>
          <a:xfrm rot="2867623">
            <a:off x="6959600" y="3429000"/>
            <a:ext cx="1181100" cy="1130300"/>
          </a:xfrm>
          <a:prstGeom prst="plus">
            <a:avLst>
              <a:gd name="adj" fmla="val 463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82650" y="5185687"/>
            <a:ext cx="6667500" cy="749300"/>
            <a:chOff x="882650" y="3687087"/>
            <a:chExt cx="6667500" cy="7493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2650" y="3687087"/>
              <a:ext cx="4151804" cy="736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1615"/>
            <a:stretch/>
          </p:blipFill>
          <p:spPr>
            <a:xfrm>
              <a:off x="7099300" y="3687087"/>
              <a:ext cx="450850" cy="736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/>
            <a:srcRect l="47181" r="30144"/>
            <a:stretch/>
          </p:blipFill>
          <p:spPr>
            <a:xfrm>
              <a:off x="5076277" y="3699787"/>
              <a:ext cx="1981200" cy="736600"/>
            </a:xfrm>
            <a:prstGeom prst="rect">
              <a:avLst/>
            </a:prstGeom>
          </p:spPr>
        </p:pic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8552" y="2046823"/>
            <a:ext cx="3321665" cy="60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84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-5543"/>
            <a:ext cx="91440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Carrier Concentrations vs. Temperature: Extrinsic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5" y="676250"/>
            <a:ext cx="8226505" cy="477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1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 and Acceptor statistics 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3276600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03" b="79487"/>
          <a:stretch>
            <a:fillRect/>
          </a:stretch>
        </p:blipFill>
        <p:spPr bwMode="auto">
          <a:xfrm>
            <a:off x="5219700" y="1676400"/>
            <a:ext cx="29337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343400" y="1828800"/>
            <a:ext cx="533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3962400"/>
            <a:ext cx="682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What is the difference between </a:t>
            </a:r>
            <a:r>
              <a:rPr lang="en-US" sz="2800" b="1" i="1" dirty="0">
                <a:solidFill>
                  <a:srgbClr val="0000FF"/>
                </a:solidFill>
              </a:rPr>
              <a:t>N</a:t>
            </a:r>
            <a:r>
              <a:rPr lang="en-US" sz="2800" b="1" i="1" baseline="-25000" dirty="0">
                <a:solidFill>
                  <a:srgbClr val="0000FF"/>
                </a:solidFill>
              </a:rPr>
              <a:t>D</a:t>
            </a:r>
            <a:r>
              <a:rPr lang="en-US" sz="2800" b="1" baseline="-25000" dirty="0">
                <a:solidFill>
                  <a:srgbClr val="0000FF"/>
                </a:solidFill>
              </a:rPr>
              <a:t> </a:t>
            </a:r>
            <a:r>
              <a:rPr lang="en-US" sz="2800" b="1" dirty="0">
                <a:solidFill>
                  <a:srgbClr val="0000FF"/>
                </a:solidFill>
              </a:rPr>
              <a:t>and </a:t>
            </a:r>
            <a:r>
              <a:rPr lang="en-US" sz="2800" b="1" i="1" dirty="0">
                <a:solidFill>
                  <a:srgbClr val="0000FF"/>
                </a:solidFill>
              </a:rPr>
              <a:t>N</a:t>
            </a:r>
            <a:r>
              <a:rPr lang="en-US" sz="2800" b="1" i="1" baseline="-25000" dirty="0">
                <a:solidFill>
                  <a:srgbClr val="0000FF"/>
                </a:solidFill>
              </a:rPr>
              <a:t>D</a:t>
            </a:r>
            <a:r>
              <a:rPr lang="en-US" sz="2800" b="1" i="1" baseline="30000" dirty="0">
                <a:solidFill>
                  <a:srgbClr val="0000FF"/>
                </a:solidFill>
              </a:rPr>
              <a:t>+</a:t>
            </a:r>
            <a:r>
              <a:rPr lang="en-US" sz="2800" b="1" baseline="30000" dirty="0">
                <a:solidFill>
                  <a:srgbClr val="0000FF"/>
                </a:solidFill>
              </a:rPr>
              <a:t> </a:t>
            </a:r>
            <a:r>
              <a:rPr lang="en-US" sz="2800" b="1" dirty="0">
                <a:solidFill>
                  <a:srgbClr val="0000FF"/>
                </a:solidFill>
              </a:rPr>
              <a:t>?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32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5" y="676250"/>
            <a:ext cx="8226505" cy="47796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64" y="5747564"/>
            <a:ext cx="1207477" cy="844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617" y="5653780"/>
            <a:ext cx="1137138" cy="937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531" y="5589303"/>
            <a:ext cx="1137138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445" y="5571718"/>
            <a:ext cx="1348154" cy="1019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C42B8-22E7-B743-B6FA-E42C71F8E23B}"/>
              </a:ext>
            </a:extLst>
          </p:cNvPr>
          <p:cNvSpPr txBox="1"/>
          <p:nvPr/>
        </p:nvSpPr>
        <p:spPr>
          <a:xfrm>
            <a:off x="0" y="-5543"/>
            <a:ext cx="91440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Carrier Concentrations vs. Temperature: Extrinsic</a:t>
            </a:r>
          </a:p>
        </p:txBody>
      </p:sp>
    </p:spTree>
    <p:extLst>
      <p:ext uri="{BB962C8B-B14F-4D97-AF65-F5344CB8AC3E}">
        <p14:creationId xmlns:p14="http://schemas.microsoft.com/office/powerpoint/2010/main" val="5873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635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Carrier Concentrations vs. Temperature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5723" y="1668421"/>
            <a:ext cx="2985477" cy="1113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385" y="2840720"/>
            <a:ext cx="3462215" cy="1664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9299" y="1668421"/>
            <a:ext cx="3048977" cy="1113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3700" y="2840720"/>
            <a:ext cx="4236916" cy="16646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5296" y="814290"/>
            <a:ext cx="5636608" cy="52322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Lets do some </a:t>
            </a:r>
            <a:r>
              <a:rPr lang="en-US" sz="2800" dirty="0"/>
              <a:t>mathematical shuffling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742" y="5359528"/>
            <a:ext cx="2860107" cy="64757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874357" y="4864100"/>
            <a:ext cx="3499193" cy="1993900"/>
            <a:chOff x="4925157" y="4864100"/>
            <a:chExt cx="3499193" cy="19939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25157" y="5016319"/>
              <a:ext cx="3499193" cy="18416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69000" y="4864100"/>
              <a:ext cx="330200" cy="40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3949700" y="5359528"/>
            <a:ext cx="723900" cy="6475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965700" y="5029019"/>
            <a:ext cx="3474916" cy="1752781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157"/>
            <a:ext cx="9144000" cy="6001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Equilibrium Carrier Concentrations: Freeze 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205" y="1614686"/>
            <a:ext cx="5135495" cy="3405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9" y="726071"/>
            <a:ext cx="3003866" cy="1432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88" y="5114873"/>
            <a:ext cx="3528646" cy="1312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750" y="956817"/>
            <a:ext cx="1207477" cy="844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788" y="899832"/>
            <a:ext cx="1137138" cy="937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9" y="2184399"/>
            <a:ext cx="3003866" cy="482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9" y="2920999"/>
            <a:ext cx="3003866" cy="1193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9" y="4178300"/>
            <a:ext cx="3003866" cy="6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157"/>
            <a:ext cx="9144000" cy="10926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Carrier Concentrations vs. Temperature: Extrinsic</a:t>
            </a:r>
          </a:p>
          <a:p>
            <a:pPr algn="ctr"/>
            <a:r>
              <a:rPr lang="en-US" sz="33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: Freeze out to Extrinsic region transition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906" y="1584009"/>
            <a:ext cx="4907093" cy="3217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5505"/>
            <a:ext cx="3903785" cy="1410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83" y="3032094"/>
            <a:ext cx="1254369" cy="1090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5898" y="5323522"/>
            <a:ext cx="3903785" cy="949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82899"/>
            <a:ext cx="3903785" cy="19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157"/>
            <a:ext cx="91440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Carrier Concentrations vs. Temperature: Extrinsic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: Extrinsic to Intrinsic region transition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292" y="5373994"/>
            <a:ext cx="3317631" cy="1125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1" y="1285745"/>
            <a:ext cx="5334000" cy="13247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215" y="2183939"/>
            <a:ext cx="4665785" cy="2954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51" y="4432300"/>
            <a:ext cx="3282462" cy="17929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4400" y="1968500"/>
            <a:ext cx="1028700" cy="641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889" y="1436192"/>
            <a:ext cx="1254369" cy="1125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07" y="2688607"/>
            <a:ext cx="3003866" cy="14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157"/>
            <a:ext cx="91440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Equilibrium Carrier Concentrations: Extrinsic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15" y="1802939"/>
            <a:ext cx="4665785" cy="2954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06" y="1004392"/>
            <a:ext cx="1254369" cy="1125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775" y="1004392"/>
            <a:ext cx="1371600" cy="1055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95" y="1421836"/>
            <a:ext cx="4126523" cy="180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43108"/>
            <a:ext cx="4161692" cy="20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back to Fermi Dirac Statistics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86" y="1753632"/>
            <a:ext cx="6413706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4348778"/>
            <a:ext cx="5016500" cy="2077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343400"/>
            <a:ext cx="2781300" cy="18837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1200" y="762000"/>
            <a:ext cx="4977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366FF"/>
                </a:solidFill>
              </a:rPr>
              <a:t>Partition Function Approach</a:t>
            </a:r>
          </a:p>
        </p:txBody>
      </p:sp>
      <p:sp>
        <p:nvSpPr>
          <p:cNvPr id="2" name="Rectangle 1"/>
          <p:cNvSpPr/>
          <p:nvPr/>
        </p:nvSpPr>
        <p:spPr>
          <a:xfrm>
            <a:off x="942223" y="5038531"/>
            <a:ext cx="286763" cy="3277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66900"/>
            <a:ext cx="43434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r="45763" b="66667"/>
          <a:stretch>
            <a:fillRect/>
          </a:stretch>
        </p:blipFill>
        <p:spPr>
          <a:xfrm>
            <a:off x="152400" y="4419600"/>
            <a:ext cx="24384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l="13559" t="35417" b="31250"/>
          <a:stretch>
            <a:fillRect/>
          </a:stretch>
        </p:blipFill>
        <p:spPr>
          <a:xfrm>
            <a:off x="2514600" y="4343400"/>
            <a:ext cx="3886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l="13559" t="70833" r="28814"/>
          <a:stretch>
            <a:fillRect/>
          </a:stretch>
        </p:blipFill>
        <p:spPr>
          <a:xfrm>
            <a:off x="6477000" y="4419600"/>
            <a:ext cx="2590800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3AA47-B49E-1643-9FBE-EA1ACDF29EBF}"/>
              </a:ext>
            </a:extLst>
          </p:cNvPr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back to Fermi Dirac Statistics</a:t>
            </a:r>
          </a:p>
        </p:txBody>
      </p:sp>
    </p:spTree>
    <p:extLst>
      <p:ext uri="{BB962C8B-B14F-4D97-AF65-F5344CB8AC3E}">
        <p14:creationId xmlns:p14="http://schemas.microsoft.com/office/powerpoint/2010/main" val="391562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33462"/>
            <a:ext cx="6562212" cy="178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2400300" cy="253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00400"/>
            <a:ext cx="28527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886325"/>
            <a:ext cx="24526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Donor Levels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7" y="3167062"/>
            <a:ext cx="3471863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20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44"/>
          <a:stretch>
            <a:fillRect/>
          </a:stretch>
        </p:blipFill>
        <p:spPr bwMode="auto">
          <a:xfrm>
            <a:off x="3581400" y="1905000"/>
            <a:ext cx="236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64655" y="1027550"/>
            <a:ext cx="92495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00FF"/>
                </a:solidFill>
              </a:rPr>
              <a:t>Probability that the Donor level is empty, i.e. the Donor gave away the charge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6" r="29330"/>
          <a:stretch>
            <a:fillRect/>
          </a:stretch>
        </p:blipFill>
        <p:spPr bwMode="auto">
          <a:xfrm>
            <a:off x="5943600" y="1905000"/>
            <a:ext cx="3048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/>
          <a:stretch>
            <a:fillRect/>
          </a:stretch>
        </p:blipFill>
        <p:spPr bwMode="auto">
          <a:xfrm>
            <a:off x="5029200" y="3124200"/>
            <a:ext cx="216918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2895600" y="5181600"/>
          <a:ext cx="3383645" cy="91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1308100" imgH="355600" progId="Equation.3">
                  <p:embed/>
                </p:oleObj>
              </mc:Choice>
              <mc:Fallback>
                <p:oleObj name="Equation" r:id="rId4" imgW="1308100" imgH="355600" progId="Equation.3">
                  <p:embed/>
                  <p:pic>
                    <p:nvPicPr>
                      <p:cNvPr id="440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181600"/>
                        <a:ext cx="3383645" cy="9198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3471863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6B4023-E5F3-A542-838E-A60B716397DC}"/>
              </a:ext>
            </a:extLst>
          </p:cNvPr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Donor Levels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831385" cy="425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Acceptor Atoms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762000"/>
            <a:ext cx="2362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2354580" cy="349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Acceptor Levels in Si and Ge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1371600"/>
            <a:ext cx="56388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  <a:p>
            <a:pPr indent="-342900" algn="just"/>
            <a:r>
              <a:rPr lang="en-US" dirty="0"/>
              <a:t>1. Each atom contributes 2 states (up &amp; down spin) to a band, therefore a band has 2N states.</a:t>
            </a:r>
          </a:p>
          <a:p>
            <a:pPr marL="342900" indent="-342900" algn="just"/>
            <a:r>
              <a:rPr lang="en-US" dirty="0"/>
              <a:t> </a:t>
            </a:r>
          </a:p>
          <a:p>
            <a:pPr algn="just"/>
            <a:r>
              <a:rPr lang="en-US" dirty="0"/>
              <a:t>2. Every time a host atom is replaced by a impurity atom, 2 states are disappear per a band and appear as localized states.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3. Therefore an acceptor atom close to </a:t>
            </a:r>
            <a:r>
              <a:rPr lang="en-US" dirty="0" err="1"/>
              <a:t>hh</a:t>
            </a:r>
            <a:r>
              <a:rPr lang="en-US" dirty="0"/>
              <a:t> and </a:t>
            </a:r>
            <a:r>
              <a:rPr lang="en-US" dirty="0" err="1"/>
              <a:t>lh</a:t>
            </a:r>
            <a:r>
              <a:rPr lang="en-US" dirty="0"/>
              <a:t> bands removes four states from those bands.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4. Because of Coulomb interaction only 1 hole can seat in these 4 states: the states are  </a:t>
            </a:r>
          </a:p>
          <a:p>
            <a:pPr algn="just"/>
            <a:r>
              <a:rPr lang="en-US" dirty="0"/>
              <a:t>0000, 0001, 0010, 0100, 1000.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5. One now uses P</a:t>
            </a:r>
            <a:r>
              <a:rPr lang="en-US" baseline="-25000" dirty="0"/>
              <a:t>i</a:t>
            </a:r>
            <a:r>
              <a:rPr lang="en-US" dirty="0"/>
              <a:t> to compute the occupation of acceptors.</a:t>
            </a:r>
          </a:p>
        </p:txBody>
      </p:sp>
    </p:spTree>
    <p:extLst>
      <p:ext uri="{BB962C8B-B14F-4D97-AF65-F5344CB8AC3E}">
        <p14:creationId xmlns:p14="http://schemas.microsoft.com/office/powerpoint/2010/main" val="286216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314450"/>
            <a:ext cx="8220075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399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Acceptor Levels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20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A870FFDE838B4488980C29F117AB69" ma:contentTypeVersion="2" ma:contentTypeDescription="Create a new document." ma:contentTypeScope="" ma:versionID="f6a722c7691f5518d3f7983a08f9bac8">
  <xsd:schema xmlns:xsd="http://www.w3.org/2001/XMLSchema" xmlns:xs="http://www.w3.org/2001/XMLSchema" xmlns:p="http://schemas.microsoft.com/office/2006/metadata/properties" xmlns:ns2="bef4b0dd-187c-4402-bedf-1faca8ad82b1" targetNamespace="http://schemas.microsoft.com/office/2006/metadata/properties" ma:root="true" ma:fieldsID="24d5b350e85c9da64579dddc32219c09" ns2:_="">
    <xsd:import namespace="bef4b0dd-187c-4402-bedf-1faca8ad82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f4b0dd-187c-4402-bedf-1faca8ad82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326E3A-33B0-46A9-899C-0C7F7A1A9A49}"/>
</file>

<file path=customXml/itemProps2.xml><?xml version="1.0" encoding="utf-8"?>
<ds:datastoreItem xmlns:ds="http://schemas.openxmlformats.org/officeDocument/2006/customXml" ds:itemID="{5FF3A270-716B-40C4-A667-6AEE00633FB6}"/>
</file>

<file path=customXml/itemProps3.xml><?xml version="1.0" encoding="utf-8"?>
<ds:datastoreItem xmlns:ds="http://schemas.openxmlformats.org/officeDocument/2006/customXml" ds:itemID="{2CB867C7-45B2-4FE0-B2A2-CE0B1366E58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384</Words>
  <Application>Microsoft Macintosh PowerPoint</Application>
  <PresentationFormat>On-screen Show (4:3)</PresentationFormat>
  <Paragraphs>58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Shaibal K Sarkar</dc:creator>
  <cp:lastModifiedBy>Shaibal K Sarkar</cp:lastModifiedBy>
  <cp:revision>4</cp:revision>
  <dcterms:created xsi:type="dcterms:W3CDTF">2021-01-31T07:34:56Z</dcterms:created>
  <dcterms:modified xsi:type="dcterms:W3CDTF">2021-02-04T08:20:28Z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0x0101002CA870FFDE838B4488980C29F117AB69</vt:lpwstr>
  </property>
</Properties>
</file>